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2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4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1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8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1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9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0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9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2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9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0CEB9C2-6375-4CCA-8591-3E42D051A664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DBA07BE-E533-4C99-8F81-BC5862A0B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76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7B56-96C9-47DE-9B20-F3793C193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E3938-02E3-484B-BC8A-D2EAF2F19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29" y="6169001"/>
            <a:ext cx="9144000" cy="1309255"/>
          </a:xfrm>
        </p:spPr>
        <p:txBody>
          <a:bodyPr/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Nikolay Nikolaev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898EC0-5968-4270-ADCD-53FBB2733044}"/>
              </a:ext>
            </a:extLst>
          </p:cNvPr>
          <p:cNvSpPr/>
          <p:nvPr/>
        </p:nvSpPr>
        <p:spPr>
          <a:xfrm>
            <a:off x="6278318" y="3335043"/>
            <a:ext cx="4400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Technologies and their impact on human life</a:t>
            </a:r>
          </a:p>
        </p:txBody>
      </p:sp>
    </p:spTree>
    <p:extLst>
      <p:ext uri="{BB962C8B-B14F-4D97-AF65-F5344CB8AC3E}">
        <p14:creationId xmlns:p14="http://schemas.microsoft.com/office/powerpoint/2010/main" val="23314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2A44-BDAF-49AE-A997-D652E5A9B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3C85-C872-4B50-B5D6-FA09C515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Nikolay Nikolaev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Find me on</a:t>
            </a:r>
            <a:r>
              <a:rPr lang="en-US" sz="2400" dirty="0"/>
              <a:t>:</a:t>
            </a:r>
          </a:p>
          <a:p>
            <a:r>
              <a:rPr lang="en-US" sz="2400" dirty="0"/>
              <a:t>Facebook: fb.com/</a:t>
            </a:r>
            <a:r>
              <a:rPr lang="en-US" sz="2400" dirty="0" err="1"/>
              <a:t>nknikolaeff</a:t>
            </a:r>
            <a:endParaRPr lang="en-US" sz="2400" dirty="0"/>
          </a:p>
          <a:p>
            <a:r>
              <a:rPr lang="en-US" sz="2400" dirty="0"/>
              <a:t>Instagram: instagram.com/</a:t>
            </a:r>
            <a:r>
              <a:rPr lang="en-US" sz="2400" dirty="0" err="1"/>
              <a:t>nknikolaeff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30D9D-24E5-4762-A78B-F06CC36DA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5231015"/>
            <a:ext cx="986905" cy="98690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4D5442C-0190-4D97-8E57-494A30B70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26" y="5147199"/>
            <a:ext cx="1154536" cy="1154536"/>
          </a:xfrm>
          <a:prstGeom prst="rect">
            <a:avLst/>
          </a:prstGeom>
        </p:spPr>
      </p:pic>
      <p:pic>
        <p:nvPicPr>
          <p:cNvPr id="15" name="Picture 14" descr="A person that is standing in the grass&#10;&#10;Description generated with very high confidence">
            <a:extLst>
              <a:ext uri="{FF2B5EF4-FFF2-40B4-BE49-F238E27FC236}">
                <a16:creationId xmlns:a16="http://schemas.microsoft.com/office/drawing/2014/main" id="{008A3D95-2CF8-45EB-B09E-83602E721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936" y="2508191"/>
            <a:ext cx="2639008" cy="2639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328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065B-66A6-4816-B580-31CC6685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53" y="284176"/>
            <a:ext cx="9784080" cy="15087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829E8C4-EF49-4F30-A757-91E19022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1" y="2744766"/>
            <a:ext cx="4986273" cy="3324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E2329-2BBF-4EAA-A2F5-576EE1BBB61C}"/>
              </a:ext>
            </a:extLst>
          </p:cNvPr>
          <p:cNvSpPr txBox="1"/>
          <p:nvPr/>
        </p:nvSpPr>
        <p:spPr>
          <a:xfrm>
            <a:off x="492553" y="2744766"/>
            <a:ext cx="6277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</a:t>
            </a:r>
            <a:r>
              <a:rPr lang="bg-BG" sz="2800" dirty="0"/>
              <a:t>ses different types of electronic data collection sensors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25687543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12AB-6A3F-484C-A584-E0970208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22" y="275787"/>
            <a:ext cx="9784080" cy="1508760"/>
          </a:xfrm>
        </p:spPr>
        <p:txBody>
          <a:bodyPr/>
          <a:lstStyle/>
          <a:p>
            <a:r>
              <a:rPr lang="en-US" dirty="0" err="1"/>
              <a:t>dEFINITION</a:t>
            </a:r>
            <a:endParaRPr lang="en-US" dirty="0"/>
          </a:p>
        </p:txBody>
      </p:sp>
      <p:pic>
        <p:nvPicPr>
          <p:cNvPr id="5" name="Content Placeholder 4" descr="A picture containing outdoor&#10;&#10;Description generated with high confidence">
            <a:extLst>
              <a:ext uri="{FF2B5EF4-FFF2-40B4-BE49-F238E27FC236}">
                <a16:creationId xmlns:a16="http://schemas.microsoft.com/office/drawing/2014/main" id="{99579921-208A-4A61-BCA1-A47C2CB8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34" y="2594571"/>
            <a:ext cx="5398328" cy="3600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B1CA0-3EAD-4B40-B92C-DE45D28A5B2A}"/>
              </a:ext>
            </a:extLst>
          </p:cNvPr>
          <p:cNvSpPr/>
          <p:nvPr/>
        </p:nvSpPr>
        <p:spPr>
          <a:xfrm>
            <a:off x="111853" y="2594571"/>
            <a:ext cx="6096000" cy="30636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Various definitions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Application of a wide range of electronic and digital technologies to communities and cities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Positively impacts the local community</a:t>
            </a:r>
          </a:p>
        </p:txBody>
      </p:sp>
    </p:spTree>
    <p:extLst>
      <p:ext uri="{BB962C8B-B14F-4D97-AF65-F5344CB8AC3E}">
        <p14:creationId xmlns:p14="http://schemas.microsoft.com/office/powerpoint/2010/main" val="24263566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53FC-D9D7-404B-B41D-05B151D9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5" y="275787"/>
            <a:ext cx="9784080" cy="1508760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7DA1-517F-4524-A40A-265C4BA6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5" y="2618204"/>
            <a:ext cx="6951180" cy="2977253"/>
          </a:xfrm>
        </p:spPr>
        <p:txBody>
          <a:bodyPr>
            <a:normAutofit/>
          </a:bodyPr>
          <a:lstStyle/>
          <a:p>
            <a:r>
              <a:rPr lang="en-US" sz="2800" dirty="0"/>
              <a:t>Reduce costs and resource consumption</a:t>
            </a:r>
          </a:p>
          <a:p>
            <a:r>
              <a:rPr lang="en-US" sz="2800" dirty="0"/>
              <a:t>Increase contact between citizens and government</a:t>
            </a:r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BF0970B4-C544-4FCC-82C5-4DE0D8C0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655" y="2248489"/>
            <a:ext cx="2610239" cy="2610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5077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737C-B87B-4624-8859-327370B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56" y="326121"/>
            <a:ext cx="9784080" cy="150876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Content Placeholder 4" descr="A bridge over a body of water&#10;&#10;Description generated with very high confidence">
            <a:extLst>
              <a:ext uri="{FF2B5EF4-FFF2-40B4-BE49-F238E27FC236}">
                <a16:creationId xmlns:a16="http://schemas.microsoft.com/office/drawing/2014/main" id="{F064E5A8-E812-4065-891C-66D0D4C4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8" y="2497413"/>
            <a:ext cx="5875022" cy="39166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B33F6-DB36-408C-AA1F-803AEA09CA53}"/>
              </a:ext>
            </a:extLst>
          </p:cNvPr>
          <p:cNvSpPr txBox="1"/>
          <p:nvPr/>
        </p:nvSpPr>
        <p:spPr>
          <a:xfrm>
            <a:off x="1460712" y="4073798"/>
            <a:ext cx="2537874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3600" b="1" dirty="0"/>
              <a:t>Amsterdam</a:t>
            </a:r>
          </a:p>
        </p:txBody>
      </p:sp>
      <p:pic>
        <p:nvPicPr>
          <p:cNvPr id="8" name="Picture 7" descr="A bus driving down a city street&#10;&#10;Description generated with very high confidence">
            <a:extLst>
              <a:ext uri="{FF2B5EF4-FFF2-40B4-BE49-F238E27FC236}">
                <a16:creationId xmlns:a16="http://schemas.microsoft.com/office/drawing/2014/main" id="{F7E322BA-821B-4E34-9870-E3B004C58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917" y="2497414"/>
            <a:ext cx="5222241" cy="3916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bridge over a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2437E928-E4F4-4E5E-9969-52AADD753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6" y="2827386"/>
            <a:ext cx="5872381" cy="3256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7EAB1F-8E3D-4CE5-A908-E51F89B704A7}"/>
              </a:ext>
            </a:extLst>
          </p:cNvPr>
          <p:cNvSpPr txBox="1"/>
          <p:nvPr/>
        </p:nvSpPr>
        <p:spPr>
          <a:xfrm>
            <a:off x="1434068" y="4073797"/>
            <a:ext cx="2173993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3600" b="1" dirty="0"/>
              <a:t>Columbus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026EA-0F98-406F-B60A-7AA0F6D06DEC}"/>
              </a:ext>
            </a:extLst>
          </p:cNvPr>
          <p:cNvSpPr txBox="1"/>
          <p:nvPr/>
        </p:nvSpPr>
        <p:spPr>
          <a:xfrm>
            <a:off x="1458069" y="4073797"/>
            <a:ext cx="2177199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3600" b="1" dirty="0"/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3209153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4" grpId="0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737C-B87B-4624-8859-327370B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56" y="326121"/>
            <a:ext cx="9784080" cy="150876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B33F6-DB36-408C-AA1F-803AEA09CA53}"/>
              </a:ext>
            </a:extLst>
          </p:cNvPr>
          <p:cNvSpPr txBox="1"/>
          <p:nvPr/>
        </p:nvSpPr>
        <p:spPr>
          <a:xfrm>
            <a:off x="6560190" y="2318365"/>
            <a:ext cx="1766830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Singapore</a:t>
            </a:r>
          </a:p>
        </p:txBody>
      </p:sp>
      <p:pic>
        <p:nvPicPr>
          <p:cNvPr id="10" name="Content Placeholder 9" descr="A body of water with a city in the background&#10;&#10;Description generated with high confidence">
            <a:extLst>
              <a:ext uri="{FF2B5EF4-FFF2-40B4-BE49-F238E27FC236}">
                <a16:creationId xmlns:a16="http://schemas.microsoft.com/office/drawing/2014/main" id="{7361D9DF-ED5F-4E07-A4E4-ED1394220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90" y="3009365"/>
            <a:ext cx="3600646" cy="225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large city landscape&#10;&#10;Description generated with very high confidence">
            <a:extLst>
              <a:ext uri="{FF2B5EF4-FFF2-40B4-BE49-F238E27FC236}">
                <a16:creationId xmlns:a16="http://schemas.microsoft.com/office/drawing/2014/main" id="{5D300386-F56F-464B-A514-FFC71EB46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24" y="3004179"/>
            <a:ext cx="4009937" cy="2255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ADE51-1F90-43D8-BE23-2222B7951024}"/>
              </a:ext>
            </a:extLst>
          </p:cNvPr>
          <p:cNvSpPr txBox="1"/>
          <p:nvPr/>
        </p:nvSpPr>
        <p:spPr>
          <a:xfrm>
            <a:off x="2114024" y="2318365"/>
            <a:ext cx="1643207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New York</a:t>
            </a:r>
          </a:p>
        </p:txBody>
      </p:sp>
    </p:spTree>
    <p:extLst>
      <p:ext uri="{BB962C8B-B14F-4D97-AF65-F5344CB8AC3E}">
        <p14:creationId xmlns:p14="http://schemas.microsoft.com/office/powerpoint/2010/main" val="20853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737C-B87B-4624-8859-327370B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56" y="326121"/>
            <a:ext cx="9784080" cy="150876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B33F6-DB36-408C-AA1F-803AEA09CA53}"/>
              </a:ext>
            </a:extLst>
          </p:cNvPr>
          <p:cNvSpPr txBox="1"/>
          <p:nvPr/>
        </p:nvSpPr>
        <p:spPr>
          <a:xfrm>
            <a:off x="6652469" y="2326754"/>
            <a:ext cx="1372492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ADE51-1F90-43D8-BE23-2222B7951024}"/>
              </a:ext>
            </a:extLst>
          </p:cNvPr>
          <p:cNvSpPr txBox="1"/>
          <p:nvPr/>
        </p:nvSpPr>
        <p:spPr>
          <a:xfrm>
            <a:off x="2206303" y="2326754"/>
            <a:ext cx="891591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Oslo</a:t>
            </a:r>
          </a:p>
        </p:txBody>
      </p:sp>
      <p:pic>
        <p:nvPicPr>
          <p:cNvPr id="7" name="Picture 6" descr="A view of a city&#10;&#10;Description generated with very high confidence">
            <a:extLst>
              <a:ext uri="{FF2B5EF4-FFF2-40B4-BE49-F238E27FC236}">
                <a16:creationId xmlns:a16="http://schemas.microsoft.com/office/drawing/2014/main" id="{C64424C1-4D66-4285-ADF3-5C28AC098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03" y="3014314"/>
            <a:ext cx="3380764" cy="2253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192F3B13-82E2-43C5-A4D6-B58A0BFFF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30" y="3014313"/>
            <a:ext cx="3008308" cy="2253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27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737C-B87B-4624-8859-327370B3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56" y="326121"/>
            <a:ext cx="9784080" cy="150876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215DF-521C-464B-928F-054B8705422D}"/>
              </a:ext>
            </a:extLst>
          </p:cNvPr>
          <p:cNvSpPr txBox="1"/>
          <p:nvPr/>
        </p:nvSpPr>
        <p:spPr>
          <a:xfrm>
            <a:off x="1729528" y="3469580"/>
            <a:ext cx="1207382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Dublin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3C269-83CC-412F-8532-86921D18DA91}"/>
              </a:ext>
            </a:extLst>
          </p:cNvPr>
          <p:cNvSpPr txBox="1"/>
          <p:nvPr/>
        </p:nvSpPr>
        <p:spPr>
          <a:xfrm>
            <a:off x="4867011" y="3099939"/>
            <a:ext cx="2435667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Laguna </a:t>
            </a:r>
            <a:r>
              <a:rPr lang="en-US" sz="2800" b="1" dirty="0" err="1"/>
              <a:t>Croatá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C34A6-6967-4693-AD0D-48896C8B2221}"/>
              </a:ext>
            </a:extLst>
          </p:cNvPr>
          <p:cNvSpPr txBox="1"/>
          <p:nvPr/>
        </p:nvSpPr>
        <p:spPr>
          <a:xfrm>
            <a:off x="5933811" y="4703634"/>
            <a:ext cx="1281120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Madrid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C7B80-D280-4AF4-AB7A-6466FCA18FFF}"/>
              </a:ext>
            </a:extLst>
          </p:cNvPr>
          <p:cNvSpPr txBox="1"/>
          <p:nvPr/>
        </p:nvSpPr>
        <p:spPr>
          <a:xfrm>
            <a:off x="7822732" y="4342060"/>
            <a:ext cx="2005677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Manchester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A09B1-25D1-4797-8ABE-95DCDF914923}"/>
              </a:ext>
            </a:extLst>
          </p:cNvPr>
          <p:cNvSpPr txBox="1"/>
          <p:nvPr/>
        </p:nvSpPr>
        <p:spPr>
          <a:xfrm>
            <a:off x="1729528" y="4912859"/>
            <a:ext cx="2392899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Milton Keynes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4542A-6B9D-4919-AEA2-21455A6DAFD3}"/>
              </a:ext>
            </a:extLst>
          </p:cNvPr>
          <p:cNvSpPr txBox="1"/>
          <p:nvPr/>
        </p:nvSpPr>
        <p:spPr>
          <a:xfrm>
            <a:off x="8050632" y="3036585"/>
            <a:ext cx="2845266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New Songdo City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80652C-502E-45FD-9C54-83335B1155E7}"/>
              </a:ext>
            </a:extLst>
          </p:cNvPr>
          <p:cNvSpPr txBox="1"/>
          <p:nvPr/>
        </p:nvSpPr>
        <p:spPr>
          <a:xfrm>
            <a:off x="8042250" y="2291953"/>
            <a:ext cx="2132315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San Leandro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9CBB3-169B-415C-8694-3FA81B0F79F0}"/>
              </a:ext>
            </a:extLst>
          </p:cNvPr>
          <p:cNvSpPr txBox="1"/>
          <p:nvPr/>
        </p:nvSpPr>
        <p:spPr>
          <a:xfrm>
            <a:off x="3075211" y="2278637"/>
            <a:ext cx="1853777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Santa Cruz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E42139-0455-4336-8B96-3497FA7BAC66}"/>
              </a:ext>
            </a:extLst>
          </p:cNvPr>
          <p:cNvSpPr txBox="1"/>
          <p:nvPr/>
        </p:nvSpPr>
        <p:spPr>
          <a:xfrm>
            <a:off x="3195538" y="3962653"/>
            <a:ext cx="1867819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800" b="1" dirty="0"/>
              <a:t>Stockholm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019231-23D4-418A-B659-FFE4D889DCEF}"/>
              </a:ext>
            </a:extLst>
          </p:cNvPr>
          <p:cNvSpPr txBox="1"/>
          <p:nvPr/>
        </p:nvSpPr>
        <p:spPr>
          <a:xfrm>
            <a:off x="8042250" y="5350485"/>
            <a:ext cx="3435556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3200" b="1" dirty="0"/>
              <a:t>…and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0494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6" grpId="0"/>
      <p:bldP spid="20" grpId="0"/>
      <p:bldP spid="22" grpId="0"/>
      <p:bldP spid="24" grpId="0"/>
      <p:bldP spid="25" grpId="0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04A3-0609-49B8-B052-5546BE8C1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79" y="326121"/>
            <a:ext cx="9784080" cy="1508760"/>
          </a:xfrm>
        </p:spPr>
        <p:txBody>
          <a:bodyPr/>
          <a:lstStyle/>
          <a:p>
            <a:r>
              <a:rPr lang="en-US"/>
              <a:t>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24CE-98E5-4EEA-9CE9-13B29F8E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79" y="2538871"/>
            <a:ext cx="9784080" cy="4206240"/>
          </a:xfrm>
        </p:spPr>
        <p:txBody>
          <a:bodyPr>
            <a:normAutofit/>
          </a:bodyPr>
          <a:lstStyle/>
          <a:p>
            <a:r>
              <a:rPr lang="en-US" sz="2800" dirty="0"/>
              <a:t>Different implementations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Use of IoT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ICT</a:t>
            </a:r>
          </a:p>
          <a:p>
            <a:r>
              <a:rPr lang="en-US" sz="2800" dirty="0"/>
              <a:t>Positively impacts the local community</a:t>
            </a:r>
          </a:p>
          <a:p>
            <a:r>
              <a:rPr lang="en-US" sz="2800" dirty="0"/>
              <a:t>Smart energy, water and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4057233398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163</TotalTime>
  <Words>132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Wingdings</vt:lpstr>
      <vt:lpstr>Banded</vt:lpstr>
      <vt:lpstr>Smart cities</vt:lpstr>
      <vt:lpstr>OVERVIEW</vt:lpstr>
      <vt:lpstr>dEFINITION</vt:lpstr>
      <vt:lpstr>WHY?</vt:lpstr>
      <vt:lpstr>EXAMPLES</vt:lpstr>
      <vt:lpstr>EXAMPLES</vt:lpstr>
      <vt:lpstr>EXAMPLES</vt:lpstr>
      <vt:lpstr>EXAMPLES</vt:lpstr>
      <vt:lpstr>RECAP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</dc:title>
  <dc:creator>flamestar</dc:creator>
  <cp:lastModifiedBy>flamestar</cp:lastModifiedBy>
  <cp:revision>19</cp:revision>
  <dcterms:created xsi:type="dcterms:W3CDTF">2018-02-25T16:39:21Z</dcterms:created>
  <dcterms:modified xsi:type="dcterms:W3CDTF">2018-02-25T19:23:41Z</dcterms:modified>
</cp:coreProperties>
</file>